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46" r:id="rId2"/>
    <p:sldId id="363" r:id="rId3"/>
    <p:sldId id="364" r:id="rId4"/>
    <p:sldId id="368" r:id="rId5"/>
    <p:sldId id="366" r:id="rId6"/>
    <p:sldId id="365" r:id="rId7"/>
    <p:sldId id="367" r:id="rId8"/>
    <p:sldId id="371" r:id="rId9"/>
    <p:sldId id="370" r:id="rId10"/>
    <p:sldId id="372" r:id="rId11"/>
    <p:sldId id="375" r:id="rId12"/>
    <p:sldId id="376" r:id="rId13"/>
    <p:sldId id="374" r:id="rId14"/>
    <p:sldId id="373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8746A-7433-4E44-BB5D-246805387875}" type="datetimeFigureOut">
              <a:rPr lang="zh-TW" altLang="en-US" smtClean="0"/>
              <a:pPr/>
              <a:t>2019/12/19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08E5E-C6FD-4DF8-A668-53D5E3A30D3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08E5E-C6FD-4DF8-A668-53D5E3A30D3D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ms\Desktop\PP底色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 userDrawn="1"/>
        </p:nvSpPr>
        <p:spPr>
          <a:xfrm>
            <a:off x="2786050" y="5286388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733865C-9BD0-4EC9-9866-78E63ECA05F4}" type="datetime4">
              <a:rPr lang="en-US" altLang="zh-TW" sz="3600" smtClean="0">
                <a:solidFill>
                  <a:srgbClr val="000099"/>
                </a:solidFill>
              </a:rPr>
              <a:pPr/>
              <a:t>December 19, 2019</a:t>
            </a:fld>
            <a:endParaRPr lang="zh-TW" altLang="en-US" sz="36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68264"/>
            <a:ext cx="8229600" cy="989034"/>
          </a:xfrm>
        </p:spPr>
        <p:txBody>
          <a:bodyPr/>
          <a:lstStyle>
            <a:lvl1pPr>
              <a:defRPr>
                <a:solidFill>
                  <a:srgbClr val="000099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1pPr>
            <a:lvl2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2pPr>
            <a:lvl3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3pPr>
            <a:lvl4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4pPr>
            <a:lvl5pPr>
              <a:buFont typeface="Wingdings" pitchFamily="2" charset="2"/>
              <a:buChar char="n"/>
              <a:defRPr>
                <a:solidFill>
                  <a:srgbClr val="000099"/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ims\Desktop\PP底色3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54171" cy="6858000"/>
          </a:xfrm>
          <a:prstGeom prst="rect">
            <a:avLst/>
          </a:prstGeom>
          <a:noFill/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4143372" y="6417254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60F35F-5050-4C51-A93E-D11635D097C2}" type="slidenum">
              <a:rPr lang="zh-TW" altLang="en-US" smtClean="0">
                <a:solidFill>
                  <a:srgbClr val="000099"/>
                </a:solidFill>
              </a:rPr>
              <a:pPr/>
              <a:t>‹#›</a:t>
            </a:fld>
            <a:endParaRPr lang="zh-TW" altLang="en-US" dirty="0">
              <a:solidFill>
                <a:srgbClr val="000099"/>
              </a:solidFill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71406" y="641725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481069E-A3BE-4A4B-B9D5-42F07D9BD6B2}" type="datetime4">
              <a:rPr lang="en-US" altLang="zh-TW" smtClean="0">
                <a:solidFill>
                  <a:srgbClr val="000099"/>
                </a:solidFill>
              </a:rPr>
              <a:pPr/>
              <a:t>December 19, 2019</a:t>
            </a:fld>
            <a:endParaRPr lang="zh-TW" altLang="en-US" dirty="0">
              <a:solidFill>
                <a:srgbClr val="00009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標楷體" pitchFamily="65" charset="-120"/>
          <a:ea typeface="標楷體" pitchFamily="65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FF"/>
          </a:solidFill>
          <a:latin typeface="標楷體" pitchFamily="65" charset="-120"/>
          <a:ea typeface="標楷體" pitchFamily="65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檢查相機</a:t>
            </a:r>
            <a:endParaRPr kumimoji="0" lang="zh-TW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色彩校正比較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ims_image_20191217_19472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1785926"/>
            <a:ext cx="6095239" cy="4571429"/>
          </a:xfrm>
          <a:prstGeom prst="rect">
            <a:avLst/>
          </a:prstGeom>
        </p:spPr>
      </p:pic>
      <p:pic>
        <p:nvPicPr>
          <p:cNvPr id="8" name="圖片 7" descr="ims_image_20191217_194922.bmp"/>
          <p:cNvPicPr>
            <a:picLocks noChangeAspect="1"/>
          </p:cNvPicPr>
          <p:nvPr/>
        </p:nvPicPr>
        <p:blipFill>
          <a:blip r:embed="rId3" cstate="print"/>
          <a:srcRect r="27759"/>
          <a:stretch>
            <a:fillRect/>
          </a:stretch>
        </p:blipFill>
        <p:spPr>
          <a:xfrm>
            <a:off x="4669660" y="1785926"/>
            <a:ext cx="4402934" cy="457142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1406" y="1416594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Before(7700K)                                                              After(6500K+</a:t>
            </a:r>
            <a:r>
              <a:rPr lang="zh-TW" altLang="en-US" dirty="0" smtClean="0"/>
              <a:t>飽和度</a:t>
            </a:r>
            <a:r>
              <a:rPr lang="en-US" altLang="zh-TW" dirty="0" smtClean="0"/>
              <a:t>+</a:t>
            </a:r>
            <a:r>
              <a:rPr lang="zh-TW" altLang="en-US" dirty="0" smtClean="0"/>
              <a:t>亮度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色彩校正比較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>
            <a:off x="7858148" y="5654688"/>
            <a:ext cx="365769" cy="2069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20191213_171411_EB03270913_1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2071678"/>
            <a:ext cx="4468844" cy="3351634"/>
          </a:xfrm>
          <a:prstGeom prst="rect">
            <a:avLst/>
          </a:prstGeom>
        </p:spPr>
      </p:pic>
      <p:pic>
        <p:nvPicPr>
          <p:cNvPr id="10" name="圖片 9" descr="ims_image_20191213_171858_1b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3750" y="2077630"/>
            <a:ext cx="4468844" cy="3351634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1406" y="1416594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Before(7700K)                                                              After(6500K+</a:t>
            </a:r>
            <a:r>
              <a:rPr lang="zh-TW" altLang="en-US" dirty="0" smtClean="0"/>
              <a:t>飽和度</a:t>
            </a:r>
            <a:r>
              <a:rPr lang="en-US" altLang="zh-TW" dirty="0" smtClean="0"/>
              <a:t>+</a:t>
            </a:r>
            <a:r>
              <a:rPr lang="zh-TW" altLang="en-US" dirty="0" smtClean="0"/>
              <a:t>亮度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色彩校正比較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1406" y="1416594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Before(7700K)                                                              After(6500K+</a:t>
            </a:r>
            <a:r>
              <a:rPr lang="zh-TW" altLang="en-US" dirty="0" smtClean="0"/>
              <a:t>飽和度</a:t>
            </a:r>
            <a:r>
              <a:rPr lang="en-US" altLang="zh-TW" dirty="0" smtClean="0"/>
              <a:t>+</a:t>
            </a:r>
            <a:r>
              <a:rPr lang="zh-TW" altLang="en-US" dirty="0" smtClean="0"/>
              <a:t>亮度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7" name="圖片 6" descr="20191213_171615_EB03270979_2a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2077630"/>
            <a:ext cx="4468844" cy="3351634"/>
          </a:xfrm>
          <a:prstGeom prst="rect">
            <a:avLst/>
          </a:prstGeom>
        </p:spPr>
      </p:pic>
      <p:pic>
        <p:nvPicPr>
          <p:cNvPr id="10" name="圖片 9" descr="ims_image_20191213_172018_2b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3750" y="2071678"/>
            <a:ext cx="4468844" cy="3351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色彩校正比較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bpic0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2071678"/>
            <a:ext cx="6870265" cy="386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apic005"/>
          <p:cNvPicPr>
            <a:picLocks noChangeAspect="1" noChangeArrowheads="1"/>
          </p:cNvPicPr>
          <p:nvPr/>
        </p:nvPicPr>
        <p:blipFill>
          <a:blip r:embed="rId4" cstate="print"/>
          <a:srcRect l="35236"/>
          <a:stretch>
            <a:fillRect/>
          </a:stretch>
        </p:blipFill>
        <p:spPr bwMode="auto">
          <a:xfrm>
            <a:off x="122608" y="2071678"/>
            <a:ext cx="4449392" cy="386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71406" y="1416594"/>
            <a:ext cx="821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Before(7700K)                                                              After(6500K+</a:t>
            </a:r>
            <a:r>
              <a:rPr lang="zh-TW" altLang="en-US" dirty="0" smtClean="0"/>
              <a:t>飽和度</a:t>
            </a:r>
            <a:r>
              <a:rPr lang="en-US" altLang="zh-TW" dirty="0" smtClean="0"/>
              <a:t>+</a:t>
            </a:r>
            <a:r>
              <a:rPr lang="zh-TW" altLang="en-US" dirty="0" smtClean="0"/>
              <a:t>亮度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新舊版本交互使用狀況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85785" y="1303716"/>
          <a:ext cx="7572429" cy="442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43"/>
                <a:gridCol w="2524143"/>
                <a:gridCol w="2524143"/>
              </a:tblGrid>
              <a:tr h="982276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舊主機程式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新主機程式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107157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無設定相機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無色彩改變，原預設亮度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114300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舊設定相機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(7700K)</a:t>
                      </a:r>
                    </a:p>
                    <a:p>
                      <a:pPr algn="ctr"/>
                      <a:r>
                        <a:rPr lang="zh-TW" altLang="en-US" dirty="0" smtClean="0"/>
                        <a:t>使用</a:t>
                      </a:r>
                      <a:r>
                        <a:rPr lang="en-US" altLang="zh-TW" dirty="0" smtClean="0"/>
                        <a:t>imsLink_A03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舊色彩設定，原亮度設定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(7700K)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123230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新設定相機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(6500K+</a:t>
                      </a:r>
                      <a:r>
                        <a:rPr lang="zh-TW" altLang="en-US" dirty="0" smtClean="0"/>
                        <a:t>飽和度</a:t>
                      </a:r>
                      <a:r>
                        <a:rPr lang="en-US" altLang="zh-TW" dirty="0" smtClean="0"/>
                        <a:t>+</a:t>
                      </a:r>
                      <a:r>
                        <a:rPr lang="zh-TW" altLang="en-US" dirty="0" smtClean="0"/>
                        <a:t>亮度</a:t>
                      </a:r>
                      <a:r>
                        <a:rPr lang="en-US" altLang="zh-TW" dirty="0" smtClean="0"/>
                        <a:t>)</a:t>
                      </a:r>
                    </a:p>
                    <a:p>
                      <a:pPr algn="ctr"/>
                      <a:r>
                        <a:rPr lang="zh-TW" altLang="en-US" dirty="0" smtClean="0"/>
                        <a:t>使用</a:t>
                      </a:r>
                      <a:r>
                        <a:rPr lang="en-US" altLang="zh-TW" dirty="0" smtClean="0"/>
                        <a:t>imsLink_A04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新色彩設定，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原亮度設定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(6500K+</a:t>
                      </a:r>
                      <a:r>
                        <a:rPr lang="zh-TW" altLang="en-US" dirty="0" smtClean="0"/>
                        <a:t>飽和度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新色彩設定，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新亮度設定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(6500K+</a:t>
                      </a:r>
                      <a:r>
                        <a:rPr lang="zh-TW" altLang="en-US" dirty="0" smtClean="0"/>
                        <a:t>飽和度</a:t>
                      </a:r>
                      <a:r>
                        <a:rPr lang="en-US" altLang="zh-TW" dirty="0" smtClean="0"/>
                        <a:t>+</a:t>
                      </a:r>
                      <a:r>
                        <a:rPr lang="zh-TW" altLang="en-US" dirty="0" smtClean="0"/>
                        <a:t>亮度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71472" y="5857892"/>
            <a:ext cx="764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Note :  1. </a:t>
            </a:r>
            <a:r>
              <a:rPr lang="zh-TW" altLang="en-US" dirty="0" smtClean="0"/>
              <a:t>可以用工廠模式分辨新舊主機程式、相機設定。</a:t>
            </a:r>
            <a:endParaRPr lang="en-US" altLang="zh-TW" dirty="0" smtClean="0"/>
          </a:p>
          <a:p>
            <a:r>
              <a:rPr lang="en-US" altLang="zh-TW" dirty="0" smtClean="0"/>
              <a:t>             2. </a:t>
            </a:r>
            <a:r>
              <a:rPr lang="zh-TW" altLang="en-US" dirty="0" smtClean="0"/>
              <a:t>對產線而言，使用新主機程式，可以生產新舊設定相機。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檢查相機</a:t>
            </a:r>
            <a:endParaRPr lang="zh-TW" altLang="en-US" dirty="0"/>
          </a:p>
        </p:txBody>
      </p:sp>
      <p:sp>
        <p:nvSpPr>
          <p:cNvPr id="137" name="矩形 136"/>
          <p:cNvSpPr/>
          <p:nvPr/>
        </p:nvSpPr>
        <p:spPr>
          <a:xfrm>
            <a:off x="4857752" y="2357430"/>
            <a:ext cx="3286148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If(</a:t>
            </a:r>
            <a:r>
              <a:rPr lang="en-US" altLang="zh-TW" sz="1400" dirty="0" err="1" smtClean="0"/>
              <a:t>flag_update_RTC_status</a:t>
            </a:r>
            <a:r>
              <a:rPr lang="en-US" altLang="zh-TW" sz="1400" dirty="0" smtClean="0"/>
              <a:t> == 1)</a:t>
            </a:r>
          </a:p>
          <a:p>
            <a:r>
              <a:rPr lang="zh-TW" altLang="en-US" sz="1400" dirty="0" smtClean="0"/>
              <a:t>     更新</a:t>
            </a:r>
            <a:r>
              <a:rPr lang="en-US" altLang="zh-TW" sz="1400" dirty="0" smtClean="0"/>
              <a:t>RTC</a:t>
            </a:r>
            <a:r>
              <a:rPr lang="zh-TW" altLang="en-US" sz="1400" dirty="0" smtClean="0"/>
              <a:t>時間</a:t>
            </a:r>
            <a:endParaRPr lang="en-US" altLang="zh-TW" sz="1400" dirty="0" smtClean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642910" y="1285860"/>
            <a:ext cx="2786082" cy="142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err="1" smtClean="0"/>
              <a:t>Scutimer</a:t>
            </a:r>
            <a:r>
              <a:rPr lang="en-US" altLang="zh-TW" sz="1400" dirty="0" smtClean="0"/>
              <a:t>   </a:t>
            </a:r>
            <a:r>
              <a:rPr lang="zh-TW" altLang="en-US" sz="1400" dirty="0" smtClean="0"/>
              <a:t>每</a:t>
            </a:r>
            <a:r>
              <a:rPr lang="en-US" altLang="zh-TW" sz="1400" dirty="0" smtClean="0"/>
              <a:t>1000</a:t>
            </a:r>
            <a:r>
              <a:rPr lang="zh-TW" altLang="en-US" sz="1400" dirty="0" smtClean="0"/>
              <a:t>次中斷</a:t>
            </a:r>
            <a:endParaRPr lang="en-US" altLang="zh-TW" sz="1400" dirty="0" smtClean="0"/>
          </a:p>
          <a:p>
            <a:endParaRPr lang="en-US" altLang="zh-TW" sz="1400" dirty="0" smtClean="0"/>
          </a:p>
          <a:p>
            <a:r>
              <a:rPr lang="en-US" altLang="zh-TW" sz="1400" dirty="0" err="1" smtClean="0"/>
              <a:t>flag_update_RTC_status</a:t>
            </a:r>
            <a:r>
              <a:rPr lang="en-US" altLang="zh-TW" sz="1400" dirty="0" smtClean="0"/>
              <a:t> = 1</a:t>
            </a:r>
          </a:p>
          <a:p>
            <a:r>
              <a:rPr lang="zh-TW" altLang="en-US" sz="1400" dirty="0" smtClean="0"/>
              <a:t>若無</a:t>
            </a:r>
            <a:r>
              <a:rPr lang="zh-TW" altLang="en-US" sz="1400" b="1" dirty="0" smtClean="0">
                <a:solidFill>
                  <a:srgbClr val="7030A0"/>
                </a:solidFill>
              </a:rPr>
              <a:t>穩定影像信號</a:t>
            </a:r>
            <a:r>
              <a:rPr lang="en-US" altLang="zh-TW" sz="1400" b="1" dirty="0" smtClean="0">
                <a:solidFill>
                  <a:srgbClr val="7030A0"/>
                </a:solidFill>
              </a:rPr>
              <a:t>flag</a:t>
            </a:r>
          </a:p>
          <a:p>
            <a:r>
              <a:rPr lang="en-US" altLang="zh-TW" sz="1400" dirty="0" smtClean="0"/>
              <a:t>     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flag_update_dongle_status</a:t>
            </a:r>
            <a:r>
              <a:rPr lang="en-US" altLang="zh-TW" sz="1400" dirty="0" smtClean="0"/>
              <a:t> = 1</a:t>
            </a:r>
            <a:endParaRPr lang="zh-TW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642910" y="2928934"/>
            <a:ext cx="2786082" cy="142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GPIO Handler</a:t>
            </a:r>
          </a:p>
          <a:p>
            <a:endParaRPr lang="en-US" altLang="zh-TW" sz="1400" dirty="0" smtClean="0"/>
          </a:p>
          <a:p>
            <a:r>
              <a:rPr lang="zh-TW" altLang="en-US" sz="1400" dirty="0" smtClean="0"/>
              <a:t>有</a:t>
            </a:r>
            <a:r>
              <a:rPr lang="en-US" altLang="zh-TW" sz="1400" dirty="0" smtClean="0"/>
              <a:t>/</a:t>
            </a:r>
            <a:r>
              <a:rPr lang="zh-TW" altLang="en-US" sz="1400" dirty="0" smtClean="0"/>
              <a:t>無</a:t>
            </a:r>
            <a:r>
              <a:rPr lang="zh-TW" altLang="en-US" sz="1400" b="1" dirty="0" smtClean="0">
                <a:solidFill>
                  <a:srgbClr val="7030A0"/>
                </a:solidFill>
              </a:rPr>
              <a:t>穩定影像信號</a:t>
            </a:r>
            <a:r>
              <a:rPr lang="en-US" altLang="zh-TW" sz="1400" b="1" dirty="0" smtClean="0">
                <a:solidFill>
                  <a:srgbClr val="7030A0"/>
                </a:solidFill>
              </a:rPr>
              <a:t>(60p)</a:t>
            </a:r>
          </a:p>
          <a:p>
            <a:r>
              <a:rPr lang="en-US" altLang="zh-TW" sz="1400" b="1" dirty="0" err="1" smtClean="0">
                <a:solidFill>
                  <a:srgbClr val="FF0000"/>
                </a:solidFill>
              </a:rPr>
              <a:t>flag_update_dongle_status</a:t>
            </a:r>
            <a:r>
              <a:rPr lang="en-US" altLang="zh-TW" sz="1400" dirty="0" smtClean="0"/>
              <a:t> = 1</a:t>
            </a:r>
            <a:endParaRPr lang="zh-TW" altLang="en-US" sz="1400" dirty="0"/>
          </a:p>
        </p:txBody>
      </p:sp>
      <p:sp>
        <p:nvSpPr>
          <p:cNvPr id="52" name="矩形 51"/>
          <p:cNvSpPr/>
          <p:nvPr/>
        </p:nvSpPr>
        <p:spPr>
          <a:xfrm>
            <a:off x="642910" y="4572008"/>
            <a:ext cx="2786082" cy="1428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psuart0_dongle_ping ()</a:t>
            </a:r>
          </a:p>
          <a:p>
            <a:r>
              <a:rPr lang="en-US" altLang="zh-TW" sz="1400" dirty="0" smtClean="0"/>
              <a:t>{</a:t>
            </a:r>
          </a:p>
          <a:p>
            <a:r>
              <a:rPr lang="zh-TW" altLang="en-US" sz="1400" dirty="0" smtClean="0"/>
              <a:t>     更新有無</a:t>
            </a:r>
            <a:r>
              <a:rPr lang="zh-TW" altLang="en-US" sz="1400" b="1" dirty="0" smtClean="0">
                <a:solidFill>
                  <a:srgbClr val="7030A0"/>
                </a:solidFill>
              </a:rPr>
              <a:t>穩定影像信號</a:t>
            </a:r>
            <a:r>
              <a:rPr lang="en-US" altLang="zh-TW" sz="1400" b="1" dirty="0" smtClean="0">
                <a:solidFill>
                  <a:srgbClr val="7030A0"/>
                </a:solidFill>
              </a:rPr>
              <a:t>flag</a:t>
            </a:r>
          </a:p>
          <a:p>
            <a:r>
              <a:rPr lang="zh-TW" altLang="en-US" sz="1400" dirty="0" smtClean="0"/>
              <a:t>     判斷</a:t>
            </a:r>
            <a:r>
              <a:rPr lang="en-US" altLang="zh-TW" sz="1400" dirty="0" err="1" smtClean="0"/>
              <a:t>dogle</a:t>
            </a:r>
            <a:r>
              <a:rPr lang="zh-TW" altLang="en-US" sz="1400" dirty="0" smtClean="0"/>
              <a:t>有無</a:t>
            </a:r>
            <a:endParaRPr lang="en-US" altLang="zh-TW" sz="1400" dirty="0" smtClean="0"/>
          </a:p>
          <a:p>
            <a:r>
              <a:rPr lang="en-US" altLang="zh-TW" sz="1400" dirty="0" smtClean="0"/>
              <a:t>}</a:t>
            </a:r>
            <a:endParaRPr lang="zh-TW" altLang="en-US" sz="1400" dirty="0"/>
          </a:p>
        </p:txBody>
      </p:sp>
      <p:sp>
        <p:nvSpPr>
          <p:cNvPr id="53" name="矩形 52"/>
          <p:cNvSpPr/>
          <p:nvPr/>
        </p:nvSpPr>
        <p:spPr>
          <a:xfrm>
            <a:off x="4857752" y="3358356"/>
            <a:ext cx="3286148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 smtClean="0"/>
              <a:t>If(</a:t>
            </a:r>
            <a:r>
              <a:rPr lang="en-US" altLang="zh-TW" sz="1400" b="1" dirty="0" err="1" smtClean="0">
                <a:solidFill>
                  <a:srgbClr val="FF0000"/>
                </a:solidFill>
              </a:rPr>
              <a:t>flag_update_dongle_status</a:t>
            </a:r>
            <a:r>
              <a:rPr lang="en-US" altLang="zh-TW" sz="1400" dirty="0" smtClean="0"/>
              <a:t> == 1)</a:t>
            </a:r>
          </a:p>
          <a:p>
            <a:r>
              <a:rPr lang="en-US" altLang="zh-TW" sz="1400" dirty="0" smtClean="0"/>
              <a:t>{</a:t>
            </a:r>
          </a:p>
          <a:p>
            <a:r>
              <a:rPr lang="zh-TW" altLang="en-US" sz="1400" dirty="0" smtClean="0"/>
              <a:t>     </a:t>
            </a:r>
            <a:r>
              <a:rPr lang="en-US" altLang="zh-TW" sz="1400" dirty="0" err="1" smtClean="0"/>
              <a:t>g_conn_status</a:t>
            </a:r>
            <a:r>
              <a:rPr lang="en-US" altLang="zh-TW" sz="1400" dirty="0" smtClean="0"/>
              <a:t> = psuart0_dongle_ping()</a:t>
            </a:r>
          </a:p>
          <a:p>
            <a:r>
              <a:rPr lang="en-US" altLang="zh-TW" sz="1400" dirty="0" smtClean="0"/>
              <a:t>  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  </a:t>
            </a:r>
            <a:r>
              <a:rPr lang="zh-TW" altLang="en-US" sz="1400" dirty="0" smtClean="0"/>
              <a:t>檢查相機</a:t>
            </a:r>
            <a:r>
              <a:rPr lang="en-US" altLang="zh-TW" sz="1400" dirty="0" smtClean="0"/>
              <a:t>/dongle</a:t>
            </a:r>
            <a:r>
              <a:rPr lang="zh-TW" altLang="en-US" sz="1400" dirty="0" smtClean="0"/>
              <a:t>狀態改變</a:t>
            </a:r>
            <a:endParaRPr lang="en-US" altLang="zh-TW" sz="1400" dirty="0" smtClean="0"/>
          </a:p>
          <a:p>
            <a:r>
              <a:rPr lang="en-US" altLang="zh-TW" sz="1400" dirty="0" smtClean="0"/>
              <a:t>}</a:t>
            </a:r>
          </a:p>
        </p:txBody>
      </p:sp>
      <p:cxnSp>
        <p:nvCxnSpPr>
          <p:cNvPr id="55" name="直線單箭頭接點 54"/>
          <p:cNvCxnSpPr>
            <a:stCxn id="137" idx="2"/>
            <a:endCxn id="53" idx="0"/>
          </p:cNvCxnSpPr>
          <p:nvPr/>
        </p:nvCxnSpPr>
        <p:spPr>
          <a:xfrm rot="5400000">
            <a:off x="6357553" y="3215083"/>
            <a:ext cx="2865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圖案 56"/>
          <p:cNvCxnSpPr>
            <a:stCxn id="53" idx="2"/>
            <a:endCxn id="137" idx="0"/>
          </p:cNvCxnSpPr>
          <p:nvPr/>
        </p:nvCxnSpPr>
        <p:spPr>
          <a:xfrm rot="5400000" flipH="1">
            <a:off x="5393140" y="3465116"/>
            <a:ext cx="2215372" cy="1588"/>
          </a:xfrm>
          <a:prstGeom prst="bentConnector5">
            <a:avLst>
              <a:gd name="adj1" fmla="val -10319"/>
              <a:gd name="adj2" fmla="val 117863602"/>
              <a:gd name="adj3" fmla="val 1103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5072066" y="178592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main_loop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071563" y="2273280"/>
            <a:ext cx="142851" cy="7270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14438" y="2273280"/>
            <a:ext cx="1785937" cy="7270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000375" y="2273280"/>
            <a:ext cx="1785938" cy="7270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86313" y="2273280"/>
            <a:ext cx="4000500" cy="7270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14313" y="2273280"/>
            <a:ext cx="857250" cy="7270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3000364" y="2771740"/>
            <a:ext cx="17859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71563" y="3344850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214438" y="3344850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3000375" y="3344850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786313" y="3344850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14313" y="3344850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71563" y="4416406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214438" y="4416406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000375" y="4416406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786313" y="4416406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14313" y="4416406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28" name="直線接點 27"/>
          <p:cNvCxnSpPr/>
          <p:nvPr/>
        </p:nvCxnSpPr>
        <p:spPr>
          <a:xfrm>
            <a:off x="214282" y="5130800"/>
            <a:ext cx="457203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786313" y="4416420"/>
            <a:ext cx="3143273" cy="127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rot="5400000">
            <a:off x="4429126" y="4773594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rot="5400000" flipH="1" flipV="1">
            <a:off x="4429920" y="3701249"/>
            <a:ext cx="714375" cy="15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64"/>
          <p:cNvSpPr txBox="1">
            <a:spLocks noChangeArrowheads="1"/>
          </p:cNvSpPr>
          <p:nvPr/>
        </p:nvSpPr>
        <p:spPr bwMode="auto">
          <a:xfrm>
            <a:off x="142875" y="2987665"/>
            <a:ext cx="12858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 dirty="0">
                <a:latin typeface="Calibri" pitchFamily="34" charset="0"/>
              </a:rPr>
              <a:t>中斷</a:t>
            </a:r>
          </a:p>
        </p:txBody>
      </p:sp>
      <p:sp>
        <p:nvSpPr>
          <p:cNvPr id="40" name="文字方塊 65"/>
          <p:cNvSpPr txBox="1">
            <a:spLocks noChangeArrowheads="1"/>
          </p:cNvSpPr>
          <p:nvPr/>
        </p:nvSpPr>
        <p:spPr bwMode="auto">
          <a:xfrm>
            <a:off x="142875" y="4046518"/>
            <a:ext cx="1285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>
                <a:latin typeface="Calibri" pitchFamily="34" charset="0"/>
              </a:rPr>
              <a:t>狀態顯示</a:t>
            </a:r>
          </a:p>
        </p:txBody>
      </p:sp>
      <p:sp>
        <p:nvSpPr>
          <p:cNvPr id="45" name="文字方塊 70"/>
          <p:cNvSpPr txBox="1">
            <a:spLocks noChangeArrowheads="1"/>
          </p:cNvSpPr>
          <p:nvPr/>
        </p:nvSpPr>
        <p:spPr bwMode="auto">
          <a:xfrm>
            <a:off x="3571872" y="2416138"/>
            <a:ext cx="5715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dirty="0">
                <a:latin typeface="Calibri" pitchFamily="34" charset="0"/>
              </a:rPr>
              <a:t>2</a:t>
            </a:r>
            <a:r>
              <a:rPr kumimoji="0" lang="zh-TW" altLang="en-US" dirty="0">
                <a:latin typeface="Calibri" pitchFamily="34" charset="0"/>
              </a:rPr>
              <a:t>秒</a:t>
            </a:r>
          </a:p>
        </p:txBody>
      </p:sp>
      <p:sp>
        <p:nvSpPr>
          <p:cNvPr id="48" name="矩形 47"/>
          <p:cNvSpPr/>
          <p:nvPr/>
        </p:nvSpPr>
        <p:spPr>
          <a:xfrm>
            <a:off x="1071532" y="1214408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1214407" y="1214408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3000344" y="1214408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4786282" y="1214408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214282" y="1214408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54" name="直線接點 53"/>
          <p:cNvCxnSpPr/>
          <p:nvPr/>
        </p:nvCxnSpPr>
        <p:spPr>
          <a:xfrm>
            <a:off x="3000344" y="1214422"/>
            <a:ext cx="49292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7929586" y="1928802"/>
            <a:ext cx="8571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1214407" y="1928783"/>
            <a:ext cx="1500205" cy="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214282" y="1928783"/>
            <a:ext cx="8572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1071532" y="1214422"/>
            <a:ext cx="1428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字方塊 65"/>
          <p:cNvSpPr txBox="1">
            <a:spLocks noChangeArrowheads="1"/>
          </p:cNvSpPr>
          <p:nvPr/>
        </p:nvSpPr>
        <p:spPr bwMode="auto">
          <a:xfrm>
            <a:off x="142844" y="844520"/>
            <a:ext cx="1285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 dirty="0" smtClean="0">
                <a:latin typeface="Calibri" pitchFamily="34" charset="0"/>
              </a:rPr>
              <a:t>相機狀態</a:t>
            </a:r>
            <a:endParaRPr kumimoji="0" lang="zh-TW" altLang="en-US" dirty="0">
              <a:latin typeface="Calibri" pitchFamily="34" charset="0"/>
            </a:endParaRPr>
          </a:p>
        </p:txBody>
      </p:sp>
      <p:cxnSp>
        <p:nvCxnSpPr>
          <p:cNvPr id="61" name="直線接點 60"/>
          <p:cNvCxnSpPr/>
          <p:nvPr/>
        </p:nvCxnSpPr>
        <p:spPr>
          <a:xfrm rot="5400000">
            <a:off x="714351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rot="5400000">
            <a:off x="857227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rot="5400000">
            <a:off x="2643177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5"/>
          <p:cNvSpPr txBox="1">
            <a:spLocks noChangeArrowheads="1"/>
          </p:cNvSpPr>
          <p:nvPr/>
        </p:nvSpPr>
        <p:spPr bwMode="auto">
          <a:xfrm>
            <a:off x="142844" y="1916090"/>
            <a:ext cx="1285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 dirty="0" smtClean="0">
                <a:latin typeface="Calibri" pitchFamily="34" charset="0"/>
              </a:rPr>
              <a:t>影像狀態</a:t>
            </a:r>
            <a:endParaRPr kumimoji="0" lang="zh-TW" altLang="en-US" dirty="0">
              <a:latin typeface="Calibri" pitchFamily="34" charset="0"/>
            </a:endParaRPr>
          </a:p>
        </p:txBody>
      </p:sp>
      <p:sp>
        <p:nvSpPr>
          <p:cNvPr id="66" name="標題 1"/>
          <p:cNvSpPr>
            <a:spLocks noGrp="1"/>
          </p:cNvSpPr>
          <p:nvPr>
            <p:ph type="title"/>
          </p:nvPr>
        </p:nvSpPr>
        <p:spPr>
          <a:xfrm>
            <a:off x="428596" y="71414"/>
            <a:ext cx="8229600" cy="85725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檢查相機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1071532" y="5500688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1214407" y="5500688"/>
            <a:ext cx="1785937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3000344" y="5500688"/>
            <a:ext cx="1785938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4786282" y="5500688"/>
            <a:ext cx="400050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214282" y="5500688"/>
            <a:ext cx="857250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72" name="直線接點 71"/>
          <p:cNvCxnSpPr/>
          <p:nvPr/>
        </p:nvCxnSpPr>
        <p:spPr>
          <a:xfrm>
            <a:off x="214282" y="6202370"/>
            <a:ext cx="4929222" cy="127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6357950" y="6202385"/>
            <a:ext cx="1928826" cy="126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rot="5400000">
            <a:off x="4786317" y="5857876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字方塊 65"/>
          <p:cNvSpPr txBox="1">
            <a:spLocks noChangeArrowheads="1"/>
          </p:cNvSpPr>
          <p:nvPr/>
        </p:nvSpPr>
        <p:spPr bwMode="auto">
          <a:xfrm>
            <a:off x="142844" y="5130800"/>
            <a:ext cx="12858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TW" altLang="en-US" dirty="0" smtClean="0">
                <a:latin typeface="Calibri" pitchFamily="34" charset="0"/>
              </a:rPr>
              <a:t>軟體處理</a:t>
            </a:r>
            <a:endParaRPr kumimoji="0" lang="zh-TW" altLang="en-US" dirty="0">
              <a:latin typeface="Calibri" pitchFamily="34" charset="0"/>
            </a:endParaRPr>
          </a:p>
        </p:txBody>
      </p:sp>
      <p:cxnSp>
        <p:nvCxnSpPr>
          <p:cNvPr id="81" name="直線接點 80"/>
          <p:cNvCxnSpPr/>
          <p:nvPr/>
        </p:nvCxnSpPr>
        <p:spPr>
          <a:xfrm rot="5400000">
            <a:off x="6000763" y="5845178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5143504" y="5487990"/>
            <a:ext cx="121444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929592" y="2285992"/>
            <a:ext cx="857250" cy="7143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88" name="直線接點 87"/>
          <p:cNvCxnSpPr/>
          <p:nvPr/>
        </p:nvCxnSpPr>
        <p:spPr>
          <a:xfrm rot="5400000">
            <a:off x="7572398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rot="5400000" flipH="1" flipV="1">
            <a:off x="7573192" y="3713956"/>
            <a:ext cx="714375" cy="15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rot="5400000">
            <a:off x="7572399" y="478632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7929586" y="5143512"/>
            <a:ext cx="8571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8286776" y="5500692"/>
            <a:ext cx="142875" cy="7143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cxnSp>
        <p:nvCxnSpPr>
          <p:cNvPr id="104" name="直線接點 103"/>
          <p:cNvCxnSpPr/>
          <p:nvPr/>
        </p:nvCxnSpPr>
        <p:spPr>
          <a:xfrm>
            <a:off x="8429651" y="6215067"/>
            <a:ext cx="357191" cy="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>
            <a:off x="8286776" y="5500706"/>
            <a:ext cx="1428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直線接點 105"/>
          <p:cNvCxnSpPr/>
          <p:nvPr/>
        </p:nvCxnSpPr>
        <p:spPr>
          <a:xfrm rot="5400000">
            <a:off x="7929595" y="5857894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接點 106"/>
          <p:cNvCxnSpPr/>
          <p:nvPr/>
        </p:nvCxnSpPr>
        <p:spPr>
          <a:xfrm rot="5400000">
            <a:off x="8072471" y="5857894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 flipV="1">
            <a:off x="2928926" y="1928788"/>
            <a:ext cx="71438" cy="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V="1">
            <a:off x="2857488" y="1214422"/>
            <a:ext cx="71438" cy="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V="1">
            <a:off x="2786050" y="1928788"/>
            <a:ext cx="71438" cy="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線接點 122"/>
          <p:cNvCxnSpPr/>
          <p:nvPr/>
        </p:nvCxnSpPr>
        <p:spPr>
          <a:xfrm rot="5400000">
            <a:off x="2571738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接點 123"/>
          <p:cNvCxnSpPr/>
          <p:nvPr/>
        </p:nvCxnSpPr>
        <p:spPr>
          <a:xfrm rot="5400000">
            <a:off x="2500300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 rot="5400000">
            <a:off x="2428862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rot="5400000">
            <a:off x="2357424" y="1571610"/>
            <a:ext cx="714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2714612" y="1214422"/>
            <a:ext cx="71438" cy="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矩形 129"/>
          <p:cNvSpPr/>
          <p:nvPr/>
        </p:nvSpPr>
        <p:spPr>
          <a:xfrm>
            <a:off x="2714612" y="2273280"/>
            <a:ext cx="71413" cy="7270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2867012" y="2273280"/>
            <a:ext cx="71413" cy="72709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 descr="亮度模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928670"/>
            <a:ext cx="8786874" cy="18638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調整亮度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1406" y="2643182"/>
            <a:ext cx="85011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原設定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WPT   42    54    66     78     90</a:t>
            </a:r>
          </a:p>
          <a:p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      BPT             WPT-10</a:t>
            </a:r>
          </a:p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無預設值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WPT   20    30    40     50     60</a:t>
            </a:r>
          </a:p>
          <a:p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      BPT             WPT-15</a:t>
            </a:r>
          </a:p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有預設值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WPT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N-20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N-10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    N+10   N+20</a:t>
            </a:r>
          </a:p>
          <a:p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      BPT             WPT-15</a:t>
            </a:r>
            <a:endParaRPr lang="zh-TW" altLang="en-US" sz="2400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71406" y="4000504"/>
            <a:ext cx="7358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1406" y="4357694"/>
            <a:ext cx="7358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2643182"/>
            <a:ext cx="7772400" cy="221457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>
              <a:defRPr sz="5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j-cs"/>
              </a:rPr>
              <a:t>色彩校正與亮度設定</a:t>
            </a:r>
            <a:endParaRPr kumimoji="0" lang="en-US" altLang="zh-TW" sz="5400" b="0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5400" b="0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300" dirty="0" smtClean="0">
                <a:solidFill>
                  <a:srgbClr val="000099"/>
                </a:solidFill>
                <a:latin typeface="標楷體" pitchFamily="65" charset="-120"/>
                <a:ea typeface="標楷體" pitchFamily="65" charset="-120"/>
                <a:cs typeface="+mj-cs"/>
              </a:rPr>
              <a:t>王文俊</a:t>
            </a:r>
            <a:endParaRPr kumimoji="0" lang="zh-TW" altLang="en-US" sz="43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色彩校正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28596" y="1285860"/>
          <a:ext cx="8429684" cy="484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88"/>
                <a:gridCol w="6572296"/>
              </a:tblGrid>
              <a:tr h="2071702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原設定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色溫</a:t>
                      </a:r>
                      <a:r>
                        <a:rPr lang="en-US" altLang="zh-TW" dirty="0" smtClean="0"/>
                        <a:t>7700K</a:t>
                      </a:r>
                      <a:endParaRPr lang="zh-TW" altLang="en-US" dirty="0"/>
                    </a:p>
                  </a:txBody>
                  <a:tcPr/>
                </a:tc>
              </a:tr>
              <a:tr h="2771764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新設定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色溫</a:t>
                      </a:r>
                      <a:r>
                        <a:rPr lang="en-US" altLang="zh-TW" dirty="0" smtClean="0"/>
                        <a:t>6500K</a:t>
                      </a:r>
                    </a:p>
                    <a:p>
                      <a:r>
                        <a:rPr lang="zh-TW" altLang="en-US" dirty="0" smtClean="0"/>
                        <a:t>飽和度</a:t>
                      </a:r>
                      <a:r>
                        <a:rPr lang="en-US" altLang="zh-TW" dirty="0" smtClean="0"/>
                        <a:t>75%</a:t>
                      </a:r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dirty="0" smtClean="0"/>
                    </a:p>
                    <a:p>
                      <a:endParaRPr lang="en-US" altLang="zh-TW" sz="5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+mn-ea"/>
                          <a:ea typeface="+mn-ea"/>
                        </a:rPr>
                        <a:t>     飽和度</a:t>
                      </a:r>
                      <a:r>
                        <a:rPr lang="en-US" altLang="zh-TW" dirty="0" smtClean="0">
                          <a:latin typeface="+mn-ea"/>
                          <a:ea typeface="+mn-ea"/>
                        </a:rPr>
                        <a:t>100%    </a:t>
                      </a:r>
                      <a:r>
                        <a:rPr lang="zh-TW" altLang="en-US" dirty="0" smtClean="0">
                          <a:latin typeface="+mn-ea"/>
                          <a:ea typeface="+mn-ea"/>
                        </a:rPr>
                        <a:t>飽和度</a:t>
                      </a:r>
                      <a:r>
                        <a:rPr lang="en-US" altLang="zh-TW" dirty="0" smtClean="0">
                          <a:latin typeface="+mn-ea"/>
                          <a:ea typeface="+mn-ea"/>
                        </a:rPr>
                        <a:t>75</a:t>
                      </a:r>
                      <a:r>
                        <a:rPr lang="zh-TW" altLang="en-US" dirty="0" smtClean="0">
                          <a:latin typeface="+mn-ea"/>
                          <a:ea typeface="+mn-ea"/>
                        </a:rPr>
                        <a:t>％</a:t>
                      </a:r>
                      <a:endParaRPr lang="en-US" altLang="zh-TW" dirty="0" smtClean="0">
                        <a:latin typeface="+mn-ea"/>
                        <a:ea typeface="+mn-ea"/>
                      </a:endParaRPr>
                    </a:p>
                    <a:p>
                      <a:endParaRPr lang="en-US" altLang="zh-TW" dirty="0" smtClean="0"/>
                    </a:p>
                    <a:p>
                      <a:endParaRPr lang="en-US" altLang="zh-TW" sz="8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圖片 9" descr="7700k.jpg"/>
          <p:cNvPicPr>
            <a:picLocks noChangeAspect="1"/>
          </p:cNvPicPr>
          <p:nvPr/>
        </p:nvPicPr>
        <p:blipFill>
          <a:blip r:embed="rId2" cstate="print"/>
          <a:srcRect l="3101" t="9792" r="62010" b="63645"/>
          <a:stretch>
            <a:fillRect/>
          </a:stretch>
        </p:blipFill>
        <p:spPr>
          <a:xfrm>
            <a:off x="6000760" y="1500174"/>
            <a:ext cx="2547324" cy="1538275"/>
          </a:xfrm>
          <a:prstGeom prst="rect">
            <a:avLst/>
          </a:prstGeom>
        </p:spPr>
      </p:pic>
      <p:pic>
        <p:nvPicPr>
          <p:cNvPr id="11" name="圖片 10" descr="6500k.jpg"/>
          <p:cNvPicPr>
            <a:picLocks noChangeAspect="1"/>
          </p:cNvPicPr>
          <p:nvPr/>
        </p:nvPicPr>
        <p:blipFill>
          <a:blip r:embed="rId3" cstate="print"/>
          <a:srcRect l="3101" t="9792" r="62010" b="63645"/>
          <a:stretch>
            <a:fillRect/>
          </a:stretch>
        </p:blipFill>
        <p:spPr>
          <a:xfrm>
            <a:off x="6000760" y="3929066"/>
            <a:ext cx="2547324" cy="1538275"/>
          </a:xfrm>
          <a:prstGeom prst="rect">
            <a:avLst/>
          </a:prstGeom>
        </p:spPr>
      </p:pic>
      <p:pic>
        <p:nvPicPr>
          <p:cNvPr id="7" name="圖片 6" descr="IMG_20191217_132949.red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3174" y="4222131"/>
            <a:ext cx="1135695" cy="1135695"/>
          </a:xfrm>
          <a:prstGeom prst="rect">
            <a:avLst/>
          </a:prstGeom>
        </p:spPr>
      </p:pic>
      <p:pic>
        <p:nvPicPr>
          <p:cNvPr id="9" name="圖片 8" descr="IMG_20191217_133019.red75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1934" y="4222131"/>
            <a:ext cx="1135695" cy="113569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786710" y="5072074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6500K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786710" y="264318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7700K</a:t>
            </a:r>
            <a:endParaRPr lang="zh-TW" altLang="en-US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 descr="亮度模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707885"/>
            <a:ext cx="8786874" cy="18638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亮度設定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71406" y="2265659"/>
            <a:ext cx="8715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原設定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WPT   42    54    66     78     90</a:t>
            </a:r>
          </a:p>
          <a:p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      BPT             WPT-10</a:t>
            </a:r>
          </a:p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有預設值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WPT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N-20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N-10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   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    N+10   N+20</a:t>
            </a:r>
          </a:p>
          <a:p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          BPT             WPT-15</a:t>
            </a:r>
            <a:endParaRPr lang="zh-TW" altLang="en-US" sz="2400" dirty="0" smtClean="0">
              <a:latin typeface="標楷體" pitchFamily="65" charset="-120"/>
              <a:ea typeface="標楷體" pitchFamily="65" charset="-120"/>
            </a:endParaRPr>
          </a:p>
          <a:p>
            <a:endParaRPr lang="en-US" altLang="zh-TW" sz="40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目前預設值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N=40</a:t>
            </a:r>
          </a:p>
          <a:p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每次色彩校正時，先將亮度設為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40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，色彩校正完後，套用亮度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3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的設定。</a:t>
            </a:r>
            <a:endParaRPr lang="zh-TW" altLang="en-US" sz="24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相機初始化流程</a:t>
            </a:r>
            <a:endParaRPr lang="zh-TW" altLang="en-US" dirty="0"/>
          </a:p>
        </p:txBody>
      </p:sp>
      <p:sp>
        <p:nvSpPr>
          <p:cNvPr id="137" name="矩形 136"/>
          <p:cNvSpPr/>
          <p:nvPr/>
        </p:nvSpPr>
        <p:spPr>
          <a:xfrm>
            <a:off x="2928926" y="1500174"/>
            <a:ext cx="328614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/>
              <a:t>相機上電，相機初始化</a:t>
            </a:r>
            <a:endParaRPr lang="en-US" altLang="zh-TW" sz="1400" dirty="0" smtClean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928926" y="2500306"/>
            <a:ext cx="328614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/>
              <a:t>相機穩定輸出影像</a:t>
            </a:r>
            <a:r>
              <a:rPr lang="en-US" altLang="zh-TW" sz="1400" dirty="0" smtClean="0"/>
              <a:t>2</a:t>
            </a:r>
            <a:r>
              <a:rPr lang="zh-TW" altLang="en-US" sz="1400" dirty="0" smtClean="0"/>
              <a:t>秒後，軟體開始動作。</a:t>
            </a:r>
            <a:endParaRPr lang="en-US" altLang="zh-TW" sz="1400" dirty="0" smtClean="0"/>
          </a:p>
        </p:txBody>
      </p:sp>
      <p:sp>
        <p:nvSpPr>
          <p:cNvPr id="19" name="矩形 18"/>
          <p:cNvSpPr/>
          <p:nvPr/>
        </p:nvSpPr>
        <p:spPr>
          <a:xfrm>
            <a:off x="2928926" y="3429000"/>
            <a:ext cx="328614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/>
              <a:t>讀取相機內的色彩參數並套用，讀取亮度設定值。</a:t>
            </a:r>
            <a:endParaRPr lang="en-US" altLang="zh-TW" sz="1400" dirty="0" smtClean="0"/>
          </a:p>
        </p:txBody>
      </p:sp>
      <p:sp>
        <p:nvSpPr>
          <p:cNvPr id="20" name="矩形 19"/>
          <p:cNvSpPr/>
          <p:nvPr/>
        </p:nvSpPr>
        <p:spPr>
          <a:xfrm>
            <a:off x="2928926" y="4357694"/>
            <a:ext cx="328614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/>
              <a:t>檢查相機是否過期。</a:t>
            </a:r>
            <a:endParaRPr lang="en-US" altLang="zh-TW" sz="1400" dirty="0" smtClean="0"/>
          </a:p>
        </p:txBody>
      </p:sp>
      <p:sp>
        <p:nvSpPr>
          <p:cNvPr id="21" name="矩形 20"/>
          <p:cNvSpPr/>
          <p:nvPr/>
        </p:nvSpPr>
        <p:spPr>
          <a:xfrm>
            <a:off x="2928926" y="5286388"/>
            <a:ext cx="3286148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 smtClean="0"/>
              <a:t>設定相機亮度。</a:t>
            </a:r>
            <a:endParaRPr lang="en-US" altLang="zh-TW" sz="1400" dirty="0" smtClean="0"/>
          </a:p>
        </p:txBody>
      </p:sp>
      <p:cxnSp>
        <p:nvCxnSpPr>
          <p:cNvPr id="23" name="肘形接點 22"/>
          <p:cNvCxnSpPr>
            <a:stCxn id="137" idx="2"/>
            <a:endCxn id="18" idx="0"/>
          </p:cNvCxnSpPr>
          <p:nvPr/>
        </p:nvCxnSpPr>
        <p:spPr>
          <a:xfrm rot="5400000">
            <a:off x="4357686" y="2285992"/>
            <a:ext cx="42862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8" idx="2"/>
            <a:endCxn id="19" idx="0"/>
          </p:cNvCxnSpPr>
          <p:nvPr/>
        </p:nvCxnSpPr>
        <p:spPr>
          <a:xfrm rot="5400000">
            <a:off x="4393405" y="3250405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/>
          <p:cNvCxnSpPr>
            <a:stCxn id="19" idx="2"/>
            <a:endCxn id="20" idx="0"/>
          </p:cNvCxnSpPr>
          <p:nvPr/>
        </p:nvCxnSpPr>
        <p:spPr>
          <a:xfrm rot="5400000">
            <a:off x="4393405" y="4179099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>
            <a:stCxn id="20" idx="2"/>
            <a:endCxn id="21" idx="0"/>
          </p:cNvCxnSpPr>
          <p:nvPr/>
        </p:nvCxnSpPr>
        <p:spPr>
          <a:xfrm rot="5400000">
            <a:off x="4393405" y="5107793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色彩校正與亮度設定</a:t>
            </a:r>
            <a:endParaRPr lang="zh-TW" altLang="en-US" dirty="0"/>
          </a:p>
        </p:txBody>
      </p:sp>
      <p:cxnSp>
        <p:nvCxnSpPr>
          <p:cNvPr id="49" name="肘形接點 48"/>
          <p:cNvCxnSpPr/>
          <p:nvPr/>
        </p:nvCxnSpPr>
        <p:spPr>
          <a:xfrm rot="5400000">
            <a:off x="6061880" y="5236381"/>
            <a:ext cx="203201" cy="275433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1111111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357298"/>
            <a:ext cx="8763062" cy="4929222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285720" y="3929066"/>
            <a:ext cx="4143404" cy="2428892"/>
          </a:xfrm>
          <a:prstGeom prst="wedgeEllipseCallout">
            <a:avLst>
              <a:gd name="adj1" fmla="val -23368"/>
              <a:gd name="adj2" fmla="val -76279"/>
            </a:avLst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按這個就好，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事情一起做。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校正完，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直接套用結果。</a:t>
            </a:r>
            <a:endParaRPr lang="en-US" altLang="zh-TW" sz="2400" b="1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b="1" dirty="0" smtClean="0">
                <a:solidFill>
                  <a:srgbClr val="FF0000"/>
                </a:solidFill>
                <a:latin typeface="標楷體" pitchFamily="65" charset="-120"/>
                <a:ea typeface="標楷體" pitchFamily="65" charset="-120"/>
              </a:rPr>
              <a:t>需要更新主機程式。</a:t>
            </a:r>
            <a:endParaRPr lang="zh-TW" altLang="en-US" sz="2400" b="1" dirty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" name="圖片 15" descr="Image018bbb.jpg"/>
          <p:cNvPicPr>
            <a:picLocks noChangeAspect="1"/>
          </p:cNvPicPr>
          <p:nvPr/>
        </p:nvPicPr>
        <p:blipFill>
          <a:blip r:embed="rId3" cstate="print"/>
          <a:srcRect l="26860" t="23187" r="32616" b="25507"/>
          <a:stretch>
            <a:fillRect/>
          </a:stretch>
        </p:blipFill>
        <p:spPr bwMode="auto">
          <a:xfrm>
            <a:off x="3643306" y="4429132"/>
            <a:ext cx="804862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293" y="5286388"/>
            <a:ext cx="1143021" cy="8255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440</Words>
  <Application>Microsoft Office PowerPoint</Application>
  <PresentationFormat>如螢幕大小 (4:3)</PresentationFormat>
  <Paragraphs>110</Paragraphs>
  <Slides>14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投影片 1</vt:lpstr>
      <vt:lpstr>檢查相機</vt:lpstr>
      <vt:lpstr>檢查相機</vt:lpstr>
      <vt:lpstr>調整亮度</vt:lpstr>
      <vt:lpstr>投影片 5</vt:lpstr>
      <vt:lpstr>色彩校正</vt:lpstr>
      <vt:lpstr>亮度設定</vt:lpstr>
      <vt:lpstr>相機初始化流程</vt:lpstr>
      <vt:lpstr>色彩校正與亮度設定</vt:lpstr>
      <vt:lpstr>色彩校正比較</vt:lpstr>
      <vt:lpstr>色彩校正比較</vt:lpstr>
      <vt:lpstr>色彩校正比較</vt:lpstr>
      <vt:lpstr>色彩校正比較</vt:lpstr>
      <vt:lpstr>新舊版本交互使用狀況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ims</dc:creator>
  <cp:lastModifiedBy>USER</cp:lastModifiedBy>
  <cp:revision>850</cp:revision>
  <dcterms:created xsi:type="dcterms:W3CDTF">2017-04-06T07:22:08Z</dcterms:created>
  <dcterms:modified xsi:type="dcterms:W3CDTF">2019-12-19T05:31:34Z</dcterms:modified>
</cp:coreProperties>
</file>